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8" r:id="rId4"/>
    <p:sldId id="258" r:id="rId5"/>
    <p:sldId id="259" r:id="rId6"/>
    <p:sldId id="260" r:id="rId7"/>
    <p:sldId id="261" r:id="rId8"/>
    <p:sldId id="262" r:id="rId9"/>
    <p:sldId id="263" r:id="rId10"/>
    <p:sldId id="28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9" r:id="rId34"/>
    <p:sldId id="300" r:id="rId35"/>
    <p:sldId id="296" r:id="rId36"/>
    <p:sldId id="290" r:id="rId37"/>
    <p:sldId id="291" r:id="rId38"/>
    <p:sldId id="292" r:id="rId39"/>
    <p:sldId id="293" r:id="rId40"/>
    <p:sldId id="295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FF7C-8D9F-4369-B9F5-02FBA9313E7A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04F61-9455-4A95-A5F3-22204CFC0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36382-CFF4-40DD-B02E-0773A02442F8}" type="slidenum">
              <a:rPr lang="en-US"/>
              <a:pPr/>
              <a:t>27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Desktop\culture\ppt\Nino%20Katamadze%20-%20Suliko(Mus.Ge).mp3" TargetMode="Externa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 Ramazashvili</a:t>
            </a:r>
          </a:p>
        </p:txBody>
      </p:sp>
      <p:pic>
        <p:nvPicPr>
          <p:cNvPr id="2051" name="Content Placeholder 3" descr="small_saqartvelos  drosha.gi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286000"/>
            <a:ext cx="2690812" cy="3143250"/>
          </a:xfrm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000625" y="3000375"/>
            <a:ext cx="2786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/>
              <a:t>GEORGIA,  TBILISI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295400"/>
            <a:ext cx="420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4000" b="1" dirty="0" smtClean="0"/>
              <a:t>ანა რამაზაშვილი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All Nationalities are free to their religion choice </a:t>
            </a:r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3660771"/>
            <a:ext cx="4262972" cy="3197229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  <p:pic>
        <p:nvPicPr>
          <p:cNvPr id="11" name="Content Placeholder 10" descr="64328991_b62e06354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49528" y="2332037"/>
            <a:ext cx="3394472" cy="4525963"/>
          </a:xfrm>
        </p:spPr>
      </p:pic>
      <p:pic>
        <p:nvPicPr>
          <p:cNvPr id="5" name="Content Placeholder 4" descr="029_Katolikuri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00" y="838200"/>
            <a:ext cx="275134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architecture buildings </a:t>
            </a:r>
            <a:endParaRPr lang="en-US" dirty="0"/>
          </a:p>
        </p:txBody>
      </p:sp>
      <p:pic>
        <p:nvPicPr>
          <p:cNvPr id="4" name="Content Placeholder 5" descr="radisson-iver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3443817" cy="4525963"/>
          </a:xfrm>
        </p:spPr>
      </p:pic>
      <p:pic>
        <p:nvPicPr>
          <p:cNvPr id="6" name="Content Placeholder 3" descr="o9j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40163"/>
            <a:ext cx="4897422" cy="3017837"/>
          </a:xfrm>
          <a:prstGeom prst="rect">
            <a:avLst/>
          </a:prstGeom>
        </p:spPr>
      </p:pic>
      <p:pic>
        <p:nvPicPr>
          <p:cNvPr id="5" name="Content Placeholder 5" descr="get_im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143000"/>
            <a:ext cx="4648199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T b i l i s o b a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Win95BT" pitchFamily="18" charset="0"/>
            </a:endParaRPr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6323" r="2994"/>
          <a:stretch>
            <a:fillRect/>
          </a:stretch>
        </p:blipFill>
        <p:spPr>
          <a:xfrm>
            <a:off x="684213" y="908050"/>
            <a:ext cx="3919537" cy="2693988"/>
          </a:xfrm>
        </p:spPr>
      </p:pic>
      <p:pic>
        <p:nvPicPr>
          <p:cNvPr id="11268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16338"/>
            <a:ext cx="4762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9338" y="1268413"/>
            <a:ext cx="4038600" cy="40386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914400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2400" y="3714750"/>
            <a:ext cx="4191000" cy="3143250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ekton Pro Ext" pitchFamily="34" charset="0"/>
              </a:rPr>
              <a:t>Georgian Food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Tekton Pro Ex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617522">
            <a:off x="4895278" y="927244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76800" y="3695700"/>
            <a:ext cx="42164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57188"/>
            <a:ext cx="6286500" cy="898525"/>
          </a:xfrm>
        </p:spPr>
        <p:txBody>
          <a:bodyPr>
            <a:normAutofit fontScale="90000"/>
          </a:bodyPr>
          <a:lstStyle/>
          <a:p>
            <a:r>
              <a:rPr lang="en-US" sz="6600" smtClean="0"/>
              <a:t>Mtsvadi &amp; Shoti</a:t>
            </a:r>
            <a:endParaRPr lang="ru-RU" sz="6600" smtClean="0"/>
          </a:p>
        </p:txBody>
      </p:sp>
      <p:pic>
        <p:nvPicPr>
          <p:cNvPr id="6" name="Picture 5" descr="bbq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929063"/>
            <a:ext cx="3357562" cy="2517775"/>
          </a:xfrm>
          <a:prstGeom prst="rect">
            <a:avLst/>
          </a:prstGeom>
          <a:noFill/>
          <a:ln w="41275">
            <a:solidFill>
              <a:schemeClr val="tx1">
                <a:alpha val="85097"/>
              </a:schemeClr>
            </a:solidFill>
            <a:miter lim="800000"/>
            <a:headEnd/>
            <a:tailEnd/>
          </a:ln>
        </p:spPr>
      </p:pic>
      <p:pic>
        <p:nvPicPr>
          <p:cNvPr id="8" name="Picture 7" descr="tone-in-the-vill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286000"/>
            <a:ext cx="3143250" cy="2689225"/>
          </a:xfrm>
          <a:prstGeom prst="rect">
            <a:avLst/>
          </a:prstGeom>
          <a:noFill/>
          <a:ln w="41275">
            <a:solidFill>
              <a:schemeClr val="tx1">
                <a:alpha val="85097"/>
              </a:schemeClr>
            </a:solidFill>
            <a:miter lim="800000"/>
            <a:headEnd/>
            <a:tailEnd/>
          </a:ln>
        </p:spPr>
      </p:pic>
      <p:pic>
        <p:nvPicPr>
          <p:cNvPr id="9" name="Picture 8" descr="7-to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1428750"/>
            <a:ext cx="2857500" cy="2143125"/>
          </a:xfrm>
          <a:prstGeom prst="rect">
            <a:avLst/>
          </a:prstGeom>
          <a:noFill/>
          <a:ln w="41275">
            <a:solidFill>
              <a:schemeClr val="tx1">
                <a:alpha val="85097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4429125" cy="1143000"/>
          </a:xfrm>
        </p:spPr>
        <p:txBody>
          <a:bodyPr/>
          <a:lstStyle/>
          <a:p>
            <a:r>
              <a:rPr lang="en-US" sz="6000" smtClean="0"/>
              <a:t>Khachapuri</a:t>
            </a:r>
            <a:endParaRPr lang="ru-RU" sz="6000" smtClean="0"/>
          </a:p>
        </p:txBody>
      </p:sp>
      <p:pic>
        <p:nvPicPr>
          <p:cNvPr id="6" name="Picture 5" descr="traditions_khachapu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14313"/>
            <a:ext cx="3786187" cy="2527300"/>
          </a:xfrm>
          <a:prstGeom prst="rect">
            <a:avLst/>
          </a:prstGeom>
          <a:noFill/>
          <a:ln w="41275">
            <a:solidFill>
              <a:schemeClr val="tx1">
                <a:alpha val="85097"/>
              </a:schemeClr>
            </a:solidFill>
            <a:miter lim="800000"/>
            <a:headEnd/>
            <a:tailEnd/>
          </a:ln>
        </p:spPr>
      </p:pic>
      <p:pic>
        <p:nvPicPr>
          <p:cNvPr id="10" name="Picture 9" descr="axaliii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86000"/>
            <a:ext cx="3168650" cy="2000250"/>
          </a:xfrm>
          <a:prstGeom prst="rect">
            <a:avLst/>
          </a:prstGeom>
          <a:noFill/>
          <a:ln w="41275">
            <a:solidFill>
              <a:schemeClr val="tx1">
                <a:alpha val="85097"/>
              </a:schemeClr>
            </a:solidFill>
            <a:miter lim="800000"/>
            <a:headEnd/>
            <a:tailEnd/>
          </a:ln>
        </p:spPr>
      </p:pic>
      <p:pic>
        <p:nvPicPr>
          <p:cNvPr id="12" name="Picture 11" descr="khachapur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143375"/>
            <a:ext cx="3529012" cy="2352675"/>
          </a:xfrm>
          <a:prstGeom prst="rect">
            <a:avLst/>
          </a:prstGeom>
          <a:noFill/>
          <a:ln w="41275">
            <a:solidFill>
              <a:schemeClr val="tx1">
                <a:alpha val="85097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76990">
            <a:off x="-95250" y="1222375"/>
            <a:ext cx="4500563" cy="571500"/>
          </a:xfrm>
        </p:spPr>
        <p:txBody>
          <a:bodyPr>
            <a:normAutofit fontScale="90000"/>
          </a:bodyPr>
          <a:lstStyle/>
          <a:p>
            <a:r>
              <a:rPr lang="en-US" sz="4800" smtClean="0"/>
              <a:t>Most delicious</a:t>
            </a:r>
            <a:endParaRPr lang="ru-RU" sz="4800" smtClean="0"/>
          </a:p>
        </p:txBody>
      </p:sp>
      <p:pic>
        <p:nvPicPr>
          <p:cNvPr id="4" name="Content Placeholder 3" descr="churchxel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357188"/>
            <a:ext cx="3175000" cy="2108200"/>
          </a:xfrm>
          <a:ln w="41275">
            <a:solidFill>
              <a:schemeClr val="tx1">
                <a:alpha val="85097"/>
              </a:schemeClr>
            </a:solidFill>
          </a:ln>
        </p:spPr>
      </p:pic>
      <p:pic>
        <p:nvPicPr>
          <p:cNvPr id="5" name="Picture 4" descr="churchxela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0"/>
            <a:ext cx="3357562" cy="2517775"/>
          </a:xfrm>
          <a:prstGeom prst="rect">
            <a:avLst/>
          </a:prstGeom>
          <a:noFill/>
          <a:ln w="41275">
            <a:solidFill>
              <a:schemeClr val="tx1">
                <a:alpha val="85097"/>
              </a:schemeClr>
            </a:solidFill>
            <a:miter lim="800000"/>
            <a:headEnd/>
            <a:tailEnd/>
          </a:ln>
        </p:spPr>
      </p:pic>
      <p:pic>
        <p:nvPicPr>
          <p:cNvPr id="15365" name="Picture 9" descr="6246150110_23edf6f064_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4071938"/>
            <a:ext cx="3048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4857750" y="3071813"/>
            <a:ext cx="276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CHURCHXELA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tumblr_lx72xhyGkN1qffja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76400"/>
            <a:ext cx="3124200" cy="2743200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733800" y="1447800"/>
            <a:ext cx="3657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/>
              <a:t>Gozinaki </a:t>
            </a:r>
            <a:r>
              <a:rPr lang="en-US" sz="3200" b="1"/>
              <a:t>     is a traditional Georgian confection made of caramelized nuts, usually walnuts, fried in honey, and served exclusively on New Year’s Eve and Christmas.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5" y="0"/>
            <a:ext cx="4143404" cy="1143000"/>
          </a:xfrm>
        </p:spPr>
        <p:txBody>
          <a:bodyPr/>
          <a:lstStyle/>
          <a:p>
            <a:r>
              <a:rPr lang="en-US" sz="6000" dirty="0" smtClean="0"/>
              <a:t>Autumn</a:t>
            </a:r>
            <a:endParaRPr lang="ru-RU" sz="6000" dirty="0"/>
          </a:p>
        </p:txBody>
      </p:sp>
      <p:pic>
        <p:nvPicPr>
          <p:cNvPr id="5" name="Picture 4" descr="georgian_grapes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2926080" cy="3102864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  <p:pic>
        <p:nvPicPr>
          <p:cNvPr id="6" name="Picture 5" descr="Rtveli--Vintage_in_Kakheti_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0"/>
            <a:ext cx="3714744" cy="2786058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  <p:pic>
        <p:nvPicPr>
          <p:cNvPr id="7" name="Picture 6" descr="uniInc.p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000504"/>
            <a:ext cx="3309944" cy="2250761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845" y="0"/>
            <a:ext cx="4143404" cy="1143000"/>
          </a:xfrm>
        </p:spPr>
        <p:txBody>
          <a:bodyPr/>
          <a:lstStyle/>
          <a:p>
            <a:r>
              <a:rPr lang="en-US" sz="6000" dirty="0" smtClean="0"/>
              <a:t>Autumn</a:t>
            </a:r>
            <a:endParaRPr lang="ru-RU" sz="6000" dirty="0"/>
          </a:p>
        </p:txBody>
      </p:sp>
      <p:pic>
        <p:nvPicPr>
          <p:cNvPr id="5" name="Picture 4" descr="Rtveli--Vintage_in_Kakheti_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57166"/>
            <a:ext cx="3428992" cy="2571744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  <p:pic>
        <p:nvPicPr>
          <p:cNvPr id="6" name="Picture 5" descr="fr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2571736" cy="1914640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  <p:pic>
        <p:nvPicPr>
          <p:cNvPr id="8" name="Picture 7" descr="tataraoba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060506"/>
            <a:ext cx="2500330" cy="3797494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rcRect l="1447" r="19713"/>
          <a:stretch>
            <a:fillRect/>
          </a:stretch>
        </p:blipFill>
        <p:spPr bwMode="auto">
          <a:xfrm>
            <a:off x="152400" y="1295400"/>
            <a:ext cx="8839200" cy="532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838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 smtClean="0">
                <a:latin typeface="Tekton Pro Ext" pitchFamily="34" charset="0"/>
              </a:rPr>
              <a:t>G e o r g i a </a:t>
            </a:r>
            <a:endParaRPr lang="en-US" sz="9600" b="1" dirty="0">
              <a:latin typeface="Tekton Pro Ex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572164" cy="917596"/>
          </a:xfrm>
        </p:spPr>
        <p:txBody>
          <a:bodyPr/>
          <a:lstStyle/>
          <a:p>
            <a:r>
              <a:rPr lang="en-US" sz="5400" dirty="0" smtClean="0"/>
              <a:t>Country of wine</a:t>
            </a:r>
            <a:endParaRPr lang="ru-RU" sz="5400" dirty="0"/>
          </a:p>
        </p:txBody>
      </p:sp>
      <p:pic>
        <p:nvPicPr>
          <p:cNvPr id="4" name="Picture 3" descr="_42344726_wine203bbc-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357166"/>
            <a:ext cx="1933575" cy="2857500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  <p:pic>
        <p:nvPicPr>
          <p:cNvPr id="5" name="Picture 4" descr="bugeuli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500174"/>
            <a:ext cx="3653948" cy="2460325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  <p:pic>
        <p:nvPicPr>
          <p:cNvPr id="6" name="Picture 5" descr="georgian$20w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857628"/>
            <a:ext cx="3397256" cy="2751777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  <p:pic>
        <p:nvPicPr>
          <p:cNvPr id="7" name="Picture 6" descr="kaxeti-pap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4357694"/>
            <a:ext cx="2275758" cy="2233614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5402271" cy="1143000"/>
          </a:xfrm>
        </p:spPr>
        <p:txBody>
          <a:bodyPr/>
          <a:lstStyle/>
          <a:p>
            <a:r>
              <a:rPr lang="en-US" sz="4800" dirty="0" err="1" smtClean="0"/>
              <a:t>Sufra</a:t>
            </a:r>
            <a:r>
              <a:rPr lang="en-US" sz="4800" dirty="0" smtClean="0"/>
              <a:t> &amp; </a:t>
            </a:r>
            <a:r>
              <a:rPr lang="en-US" sz="4800" dirty="0" err="1" smtClean="0"/>
              <a:t>Tamada</a:t>
            </a:r>
            <a:endParaRPr lang="ru-RU" sz="4800" dirty="0"/>
          </a:p>
        </p:txBody>
      </p:sp>
      <p:pic>
        <p:nvPicPr>
          <p:cNvPr id="4" name="Picture 3" descr="nikopirosmani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000240"/>
            <a:ext cx="6858030" cy="3657616"/>
          </a:xfrm>
          <a:prstGeom prst="rect">
            <a:avLst/>
          </a:prstGeom>
          <a:ln w="41275" cmpd="sng">
            <a:solidFill>
              <a:schemeClr val="tx1">
                <a:alpha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Every Part Of Georgia has it’s own local specifics</a:t>
            </a:r>
            <a:endParaRPr lang="en-US" dirty="0"/>
          </a:p>
        </p:txBody>
      </p:sp>
      <p:pic>
        <p:nvPicPr>
          <p:cNvPr id="17411" name="Content Placeholder 3" descr="ma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600200"/>
            <a:ext cx="77724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their traditional clothes look because </a:t>
            </a:r>
            <a:r>
              <a:rPr lang="en-US" smtClean="0"/>
              <a:t>of their </a:t>
            </a:r>
            <a:r>
              <a:rPr lang="en-US" dirty="0" smtClean="0"/>
              <a:t>living conditions </a:t>
            </a:r>
            <a:endParaRPr lang="en-US" dirty="0"/>
          </a:p>
        </p:txBody>
      </p:sp>
      <p:pic>
        <p:nvPicPr>
          <p:cNvPr id="5" name="Content Placeholder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83009"/>
            <a:ext cx="4038600" cy="3560345"/>
          </a:xfrm>
        </p:spPr>
      </p:pic>
      <p:pic>
        <p:nvPicPr>
          <p:cNvPr id="6" name="Content Placeholder 5" descr="1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27795"/>
            <a:ext cx="4038600" cy="3670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Georgian traditional dress</a:t>
            </a:r>
            <a:endParaRPr lang="en-US" dirty="0"/>
          </a:p>
        </p:txBody>
      </p:sp>
      <p:pic>
        <p:nvPicPr>
          <p:cNvPr id="4" name="Content Placeholder 3" descr="bd59167a37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219200"/>
            <a:ext cx="5029200" cy="5303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369809402_cdf1f61f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586038"/>
            <a:ext cx="6300787" cy="4271962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6425" cy="2366963"/>
          </a:xfrm>
        </p:spPr>
        <p:txBody>
          <a:bodyPr>
            <a:normAutofit fontScale="90000"/>
          </a:bodyPr>
          <a:lstStyle/>
          <a:p>
            <a:r>
              <a:rPr lang="en-GB" sz="2800" b="1"/>
              <a:t> “  All the ills of mankind,</a:t>
            </a:r>
            <a:br>
              <a:rPr lang="en-GB" sz="2800" b="1"/>
            </a:br>
            <a:r>
              <a:rPr lang="en-GB" sz="2800" b="1"/>
              <a:t>                                     All the tragic misfortunes that fill the history books, </a:t>
            </a:r>
            <a:br>
              <a:rPr lang="en-GB" sz="2800" b="1"/>
            </a:br>
            <a:r>
              <a:rPr lang="en-GB" sz="2800" b="1"/>
              <a:t> All the political blunders, All the failures of the great leaders have arisen      </a:t>
            </a:r>
            <a:br>
              <a:rPr lang="en-GB" sz="2800" b="1"/>
            </a:br>
            <a:r>
              <a:rPr lang="en-GB" sz="2800" b="1"/>
              <a:t>               merely from a lack  of skill at dancing"</a:t>
            </a:r>
            <a:r>
              <a:rPr lang="ru-RU" sz="2800"/>
              <a:t> </a:t>
            </a:r>
            <a:br>
              <a:rPr lang="ru-RU" sz="2800"/>
            </a:b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4391025" cy="647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Georgian Folk Dance</a:t>
            </a:r>
            <a:endParaRPr lang="ru-RU" b="1" dirty="0"/>
          </a:p>
        </p:txBody>
      </p:sp>
      <p:pic>
        <p:nvPicPr>
          <p:cNvPr id="56325" name="Picture 5" descr="su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572000" cy="3427413"/>
          </a:xfrm>
          <a:prstGeom prst="rect">
            <a:avLst/>
          </a:prstGeom>
          <a:noFill/>
        </p:spPr>
      </p:pic>
      <p:pic>
        <p:nvPicPr>
          <p:cNvPr id="56326" name="Picture 6" descr="369809402_cdf1f61f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4356100" cy="3476625"/>
          </a:xfrm>
          <a:prstGeom prst="rect">
            <a:avLst/>
          </a:prstGeom>
          <a:noFill/>
        </p:spPr>
      </p:pic>
      <p:pic>
        <p:nvPicPr>
          <p:cNvPr id="56328" name="Picture 8" descr="41a59260b3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089400"/>
            <a:ext cx="4105275" cy="2768600"/>
          </a:xfrm>
          <a:prstGeom prst="rect">
            <a:avLst/>
          </a:prstGeom>
          <a:noFill/>
        </p:spPr>
      </p:pic>
      <p:sp>
        <p:nvSpPr>
          <p:cNvPr id="563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0825" y="4581525"/>
            <a:ext cx="2676525" cy="1916113"/>
          </a:xfrm>
        </p:spPr>
        <p:txBody>
          <a:bodyPr/>
          <a:lstStyle/>
          <a:p>
            <a:r>
              <a:rPr lang="en-US" sz="3200" b="1"/>
              <a:t>Samaia</a:t>
            </a:r>
          </a:p>
          <a:p>
            <a:r>
              <a:rPr lang="en-US" sz="3200" b="1"/>
              <a:t>Svanuri</a:t>
            </a:r>
          </a:p>
          <a:p>
            <a:r>
              <a:rPr lang="en-US" sz="3200" b="1"/>
              <a:t>Narnari</a:t>
            </a:r>
            <a:endParaRPr lang="ru-RU" sz="3200" b="1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6877050" y="4581525"/>
            <a:ext cx="26765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b="1"/>
              <a:t>Acharuli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b="1"/>
              <a:t>Mtiuluri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3200" b="1"/>
              <a:t>Qartuli</a:t>
            </a:r>
            <a:endParaRPr lang="ru-RU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04fafdb59552"/>
          <p:cNvPicPr>
            <a:picLocks noChangeAspect="1" noChangeArrowheads="1"/>
          </p:cNvPicPr>
          <p:nvPr/>
        </p:nvPicPr>
        <p:blipFill>
          <a:blip r:embed="rId3"/>
          <a:srcRect b="12109"/>
          <a:stretch>
            <a:fillRect/>
          </a:stretch>
        </p:blipFill>
        <p:spPr bwMode="auto">
          <a:xfrm>
            <a:off x="0" y="0"/>
            <a:ext cx="4837346" cy="5500702"/>
          </a:xfrm>
          <a:prstGeom prst="rect">
            <a:avLst/>
          </a:prstGeom>
          <a:noFill/>
        </p:spPr>
      </p:pic>
      <p:pic>
        <p:nvPicPr>
          <p:cNvPr id="62470" name="Picture 6" descr="su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92375"/>
            <a:ext cx="2520950" cy="1922463"/>
          </a:xfrm>
          <a:prstGeom prst="rect">
            <a:avLst/>
          </a:prstGeom>
          <a:noFill/>
        </p:spPr>
      </p:pic>
      <p:pic>
        <p:nvPicPr>
          <p:cNvPr id="62471" name="Picture 7" descr="Georgian State Dance Company at NYCB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4914900"/>
            <a:ext cx="2879725" cy="1943100"/>
          </a:xfrm>
          <a:prstGeom prst="rect">
            <a:avLst/>
          </a:prstGeom>
          <a:noFill/>
        </p:spPr>
      </p:pic>
      <p:pic>
        <p:nvPicPr>
          <p:cNvPr id="62472" name="Picture 8" descr="su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88913"/>
            <a:ext cx="2700337" cy="2178050"/>
          </a:xfrm>
          <a:prstGeom prst="rect">
            <a:avLst/>
          </a:prstGeom>
          <a:noFill/>
        </p:spPr>
      </p:pic>
      <p:sp>
        <p:nvSpPr>
          <p:cNvPr id="62474" name="Rectangle 10"/>
          <p:cNvSpPr>
            <a:spLocks noGrp="1" noChangeArrowheads="1"/>
          </p:cNvSpPr>
          <p:nvPr>
            <p:ph type="title"/>
          </p:nvPr>
        </p:nvSpPr>
        <p:spPr>
          <a:xfrm>
            <a:off x="4787900" y="685800"/>
            <a:ext cx="4356100" cy="361157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5"/>
                </a:solidFill>
              </a:rPr>
              <a:t>"Dancing is the loftiest, most moving, the most beautiful of the arts, because it is no mere translation or abstraction from life</a:t>
            </a:r>
            <a:r>
              <a:rPr lang="en-GB" b="1" dirty="0" smtClean="0">
                <a:solidFill>
                  <a:schemeClr val="accent5"/>
                </a:solidFill>
              </a:rPr>
              <a:t>: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21481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FFFF"/>
                </a:solidFill>
              </a:rPr>
              <a:t>IT IS LIFE ITSELF!"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Hat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3492500" cy="2619375"/>
          </a:xfrm>
          <a:prstGeom prst="rect">
            <a:avLst/>
          </a:prstGeom>
          <a:noFill/>
        </p:spPr>
      </p:pic>
      <p:pic>
        <p:nvPicPr>
          <p:cNvPr id="69637" name="Picture 5" descr="7049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1038" y="765175"/>
            <a:ext cx="3382962" cy="4508500"/>
          </a:xfrm>
          <a:prstGeom prst="rect">
            <a:avLst/>
          </a:prstGeom>
          <a:noFill/>
        </p:spPr>
      </p:pic>
      <p:pic>
        <p:nvPicPr>
          <p:cNvPr id="69638" name="Picture 6" descr="Zarnadze (3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656311">
            <a:off x="3244850" y="652463"/>
            <a:ext cx="3024188" cy="2098675"/>
          </a:xfrm>
          <a:prstGeom prst="rect">
            <a:avLst/>
          </a:prstGeom>
          <a:noFill/>
        </p:spPr>
      </p:pic>
      <p:pic>
        <p:nvPicPr>
          <p:cNvPr id="69639" name="Picture 7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716338"/>
            <a:ext cx="3843338" cy="2882900"/>
          </a:xfrm>
          <a:prstGeom prst="rect">
            <a:avLst/>
          </a:prstGeom>
          <a:noFill/>
        </p:spPr>
      </p:pic>
      <p:sp>
        <p:nvSpPr>
          <p:cNvPr id="6964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141663"/>
            <a:ext cx="5975350" cy="1414462"/>
          </a:xfrm>
        </p:spPr>
        <p:txBody>
          <a:bodyPr/>
          <a:lstStyle/>
          <a:p>
            <a:r>
              <a:rPr lang="en-US" sz="3200" b="1">
                <a:solidFill>
                  <a:srgbClr val="FFFFFF"/>
                </a:solidFill>
              </a:rPr>
              <a:t>Dancer Boys Equipment</a:t>
            </a:r>
            <a:endParaRPr lang="ru-RU" sz="3200" b="1">
              <a:solidFill>
                <a:srgbClr val="FFFFFF"/>
              </a:solidFill>
            </a:endParaRPr>
          </a:p>
        </p:txBody>
      </p:sp>
      <p:pic>
        <p:nvPicPr>
          <p:cNvPr id="69642" name="Picture 10" descr="df373e9f11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614863"/>
            <a:ext cx="3527425" cy="2243137"/>
          </a:xfrm>
          <a:prstGeom prst="rect">
            <a:avLst/>
          </a:prstGeom>
          <a:noFill/>
        </p:spPr>
      </p:pic>
      <p:sp>
        <p:nvSpPr>
          <p:cNvPr id="696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620713"/>
            <a:ext cx="2665413" cy="647700"/>
          </a:xfrm>
        </p:spPr>
        <p:txBody>
          <a:bodyPr/>
          <a:lstStyle/>
          <a:p>
            <a:r>
              <a:rPr lang="en-US" sz="3600" b="1">
                <a:solidFill>
                  <a:srgbClr val="FFFFFF"/>
                </a:solidFill>
              </a:rPr>
              <a:t>Fafaxi</a:t>
            </a:r>
            <a:endParaRPr lang="ru-RU" sz="3600" b="1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 rot="-2353895">
            <a:off x="2771775" y="692150"/>
            <a:ext cx="2665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Clr>
                <a:schemeClr val="tx1"/>
              </a:buClr>
            </a:pPr>
            <a:r>
              <a:rPr lang="en-US" sz="3600" b="1">
                <a:solidFill>
                  <a:srgbClr val="FFFFFF"/>
                </a:solidFill>
              </a:rPr>
              <a:t>Khanjali</a:t>
            </a:r>
            <a:endParaRPr lang="ru-RU" sz="3600" b="1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5795963" y="6065838"/>
            <a:ext cx="1800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Clr>
                <a:schemeClr val="tx1"/>
              </a:buClr>
            </a:pPr>
            <a:r>
              <a:rPr lang="en-US" sz="3600" b="1">
                <a:solidFill>
                  <a:srgbClr val="FFFFFF"/>
                </a:solidFill>
              </a:rPr>
              <a:t>Fari</a:t>
            </a:r>
            <a:endParaRPr lang="ru-RU" sz="3600" b="1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6227763" y="188913"/>
            <a:ext cx="32400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buClr>
                <a:schemeClr val="tx1"/>
              </a:buClr>
            </a:pPr>
            <a:r>
              <a:rPr lang="en-US" sz="3200" b="1">
                <a:solidFill>
                  <a:srgbClr val="FFFFFF"/>
                </a:solidFill>
              </a:rPr>
              <a:t>Choxa-axaluxi</a:t>
            </a:r>
            <a:endParaRPr lang="ru-RU" sz="3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96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build="p"/>
      <p:bldP spid="69643" grpId="0"/>
      <p:bldP spid="69644" grpId="0"/>
      <p:bldP spid="69646" grpId="0"/>
      <p:bldP spid="696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5545137" cy="6477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Georgian Folk </a:t>
            </a:r>
            <a:r>
              <a:rPr lang="en-US" b="1" dirty="0" err="1" smtClean="0"/>
              <a:t>InstrumentsGeorgian</a:t>
            </a:r>
            <a:r>
              <a:rPr lang="en-US" b="1" dirty="0" smtClean="0"/>
              <a:t> </a:t>
            </a:r>
            <a:r>
              <a:rPr lang="en-US" b="1" dirty="0"/>
              <a:t>Folk Instruments</a:t>
            </a:r>
            <a:endParaRPr lang="ru-RU" b="1" dirty="0"/>
          </a:p>
        </p:txBody>
      </p:sp>
      <p:pic>
        <p:nvPicPr>
          <p:cNvPr id="54277" name="Picture 5" descr="ruk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388350" cy="4646613"/>
          </a:xfrm>
          <a:prstGeom prst="rect">
            <a:avLst/>
          </a:prstGeom>
          <a:noFill/>
        </p:spPr>
      </p:pic>
      <p:pic>
        <p:nvPicPr>
          <p:cNvPr id="4" name="Nino Katamadze - Suliko(Mus.G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2892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42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Georgia       –      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Sakhartvelo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xxx\Desktop\Suratebi\PRESEN.PHOTO\europe_map_political - Copy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48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huni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44960">
            <a:off x="5940425" y="-171450"/>
            <a:ext cx="1800225" cy="4105275"/>
          </a:xfrm>
          <a:prstGeom prst="rect">
            <a:avLst/>
          </a:prstGeom>
          <a:noFill/>
        </p:spPr>
      </p:pic>
      <p:pic>
        <p:nvPicPr>
          <p:cNvPr id="53253" name="Picture 5" descr="gudastvi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1505">
            <a:off x="2268538" y="3357563"/>
            <a:ext cx="2482850" cy="3068637"/>
          </a:xfrm>
          <a:prstGeom prst="rect">
            <a:avLst/>
          </a:prstGeom>
          <a:noFill/>
        </p:spPr>
      </p:pic>
      <p:pic>
        <p:nvPicPr>
          <p:cNvPr id="53254" name="Picture 6" descr="tsikotsi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96975"/>
            <a:ext cx="3168650" cy="2278063"/>
          </a:xfrm>
          <a:prstGeom prst="rect">
            <a:avLst/>
          </a:prstGeom>
          <a:noFill/>
        </p:spPr>
      </p:pic>
      <p:pic>
        <p:nvPicPr>
          <p:cNvPr id="53256" name="Picture 8" descr="dilplipi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29467">
            <a:off x="4859338" y="3500438"/>
            <a:ext cx="3714750" cy="2886075"/>
          </a:xfrm>
          <a:prstGeom prst="rect">
            <a:avLst/>
          </a:prstGeom>
          <a:noFill/>
        </p:spPr>
      </p:pic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549275"/>
            <a:ext cx="32400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/>
              <a:t>   </a:t>
            </a:r>
            <a:r>
              <a:rPr lang="en-US" sz="3600" b="1" dirty="0" err="1"/>
              <a:t>Tsiko-tsiko</a:t>
            </a:r>
            <a:endParaRPr lang="ru-RU" sz="3600" b="1" dirty="0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6084888" y="2349500"/>
            <a:ext cx="2484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000" b="1" dirty="0"/>
              <a:t>   </a:t>
            </a:r>
            <a:r>
              <a:rPr lang="en-US" sz="4000" b="1" dirty="0" err="1"/>
              <a:t>Chuniri</a:t>
            </a:r>
            <a:endParaRPr lang="ru-RU" sz="4000" b="1" dirty="0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6227763" y="6283325"/>
            <a:ext cx="2484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000" b="1" dirty="0"/>
              <a:t>   </a:t>
            </a:r>
            <a:r>
              <a:rPr lang="en-US" sz="4000" b="1" dirty="0" err="1"/>
              <a:t>Diplipito</a:t>
            </a:r>
            <a:endParaRPr lang="ru-RU" sz="4000" b="1" dirty="0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179388" y="4005263"/>
            <a:ext cx="24844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/>
              <a:t> </a:t>
            </a:r>
            <a:r>
              <a:rPr lang="en-US" sz="3600" b="1" dirty="0" err="1"/>
              <a:t>Gudastviri</a:t>
            </a:r>
            <a:endParaRPr lang="ru-RU" sz="3600" b="1" dirty="0"/>
          </a:p>
        </p:txBody>
      </p:sp>
      <p:pic>
        <p:nvPicPr>
          <p:cNvPr id="53265" name="Picture 17" descr="salamur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0482321">
            <a:off x="4456906" y="16669"/>
            <a:ext cx="879475" cy="2808288"/>
          </a:xfrm>
          <a:prstGeom prst="rect">
            <a:avLst/>
          </a:prstGeom>
          <a:noFill/>
        </p:spPr>
      </p:pic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3203575" y="188913"/>
            <a:ext cx="24844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000" b="1" dirty="0"/>
              <a:t>   </a:t>
            </a:r>
            <a:r>
              <a:rPr lang="en-US" sz="4000" b="1" dirty="0" err="1"/>
              <a:t>Salamuri</a:t>
            </a:r>
            <a:endParaRPr lang="ru-RU" sz="40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  <p:bldP spid="53259" grpId="0"/>
      <p:bldP spid="53262" grpId="0"/>
      <p:bldP spid="53263" grpId="0"/>
      <p:bldP spid="5326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1152525" cy="647700"/>
          </a:xfrm>
        </p:spPr>
        <p:txBody>
          <a:bodyPr/>
          <a:lstStyle/>
          <a:p>
            <a:r>
              <a:rPr lang="en-US" sz="3000" b="1"/>
              <a:t>Daira</a:t>
            </a:r>
            <a:endParaRPr lang="ru-RU" sz="3000" b="1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276475"/>
            <a:ext cx="2700338" cy="792163"/>
          </a:xfrm>
        </p:spPr>
        <p:txBody>
          <a:bodyPr/>
          <a:lstStyle/>
          <a:p>
            <a:r>
              <a:rPr lang="en-US" sz="3200" b="1"/>
              <a:t>Buki</a:t>
            </a:r>
            <a:endParaRPr lang="ru-RU" sz="3200" b="1"/>
          </a:p>
        </p:txBody>
      </p:sp>
      <p:pic>
        <p:nvPicPr>
          <p:cNvPr id="55302" name="Picture 6" descr="chongu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5854">
            <a:off x="6516688" y="1989138"/>
            <a:ext cx="2314575" cy="4391025"/>
          </a:xfrm>
          <a:prstGeom prst="rect">
            <a:avLst/>
          </a:prstGeom>
          <a:noFill/>
        </p:spPr>
      </p:pic>
      <p:pic>
        <p:nvPicPr>
          <p:cNvPr id="55303" name="Picture 7" descr="dai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88913"/>
            <a:ext cx="2562225" cy="2495550"/>
          </a:xfrm>
          <a:prstGeom prst="rect">
            <a:avLst/>
          </a:prstGeom>
          <a:noFill/>
        </p:spPr>
      </p:pic>
      <p:pic>
        <p:nvPicPr>
          <p:cNvPr id="55304" name="Picture 8" descr="buk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6215">
            <a:off x="755650" y="1700213"/>
            <a:ext cx="695325" cy="4267200"/>
          </a:xfrm>
          <a:prstGeom prst="rect">
            <a:avLst/>
          </a:prstGeom>
          <a:noFill/>
        </p:spPr>
      </p:pic>
      <p:pic>
        <p:nvPicPr>
          <p:cNvPr id="55305" name="Picture 9" descr="chang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213100"/>
            <a:ext cx="3024188" cy="3097213"/>
          </a:xfrm>
          <a:prstGeom prst="rect">
            <a:avLst/>
          </a:prstGeom>
          <a:noFill/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 rot="2823568">
            <a:off x="3492500" y="3716338"/>
            <a:ext cx="23764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300" b="1"/>
              <a:t>Changi</a:t>
            </a:r>
            <a:endParaRPr lang="ru-RU" sz="4300" b="1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 rot="19423041">
            <a:off x="6543675" y="2932113"/>
            <a:ext cx="2305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300" b="1"/>
              <a:t>Fanduri</a:t>
            </a:r>
            <a:endParaRPr lang="ru-RU" sz="4300" b="1"/>
          </a:p>
        </p:txBody>
      </p:sp>
      <p:pic>
        <p:nvPicPr>
          <p:cNvPr id="55308" name="Picture 12" descr="soinar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708949">
            <a:off x="4859338" y="0"/>
            <a:ext cx="1657350" cy="3752850"/>
          </a:xfrm>
          <a:prstGeom prst="rect">
            <a:avLst/>
          </a:prstGeom>
          <a:noFill/>
        </p:spPr>
      </p:pic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6084888" y="260350"/>
            <a:ext cx="23399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300" b="1"/>
              <a:t>Soinari</a:t>
            </a:r>
            <a:endParaRPr lang="ru-RU" sz="4300" b="1"/>
          </a:p>
        </p:txBody>
      </p:sp>
      <p:pic>
        <p:nvPicPr>
          <p:cNvPr id="55310" name="Picture 14" descr="zur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937020">
            <a:off x="3848894" y="1775619"/>
            <a:ext cx="2478088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build="p"/>
      <p:bldP spid="55306" grpId="0"/>
      <p:bldP spid="55307" grpId="0"/>
      <p:bldP spid="5530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6425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Georgian song “</a:t>
            </a:r>
            <a:r>
              <a:rPr lang="en-US" b="1" dirty="0" err="1"/>
              <a:t>Chakrulo</a:t>
            </a:r>
            <a:r>
              <a:rPr lang="en-US" b="1" dirty="0"/>
              <a:t>” was sent into cosmos by NASA in 1977</a:t>
            </a:r>
            <a:endParaRPr lang="ru-RU" b="1" dirty="0"/>
          </a:p>
        </p:txBody>
      </p:sp>
      <p:pic>
        <p:nvPicPr>
          <p:cNvPr id="78852" name="Picture 4" descr="42_1175_987507_Pictur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68413"/>
            <a:ext cx="4211637" cy="5445125"/>
          </a:xfrm>
          <a:prstGeom prst="rect">
            <a:avLst/>
          </a:prstGeom>
          <a:noFill/>
        </p:spPr>
      </p:pic>
      <p:pic>
        <p:nvPicPr>
          <p:cNvPr id="78854" name="Picture 6" descr="arx1202659193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005263"/>
            <a:ext cx="2168525" cy="2852737"/>
          </a:xfrm>
          <a:prstGeom prst="rect">
            <a:avLst/>
          </a:prstGeom>
          <a:noFill/>
        </p:spPr>
      </p:pic>
      <p:pic>
        <p:nvPicPr>
          <p:cNvPr id="78855" name="Picture 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25538"/>
            <a:ext cx="3348037" cy="2789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/>
              <a:t>Svaneti</a:t>
            </a:r>
            <a:r>
              <a:rPr lang="en-US" sz="6600" dirty="0" smtClean="0"/>
              <a:t> - </a:t>
            </a:r>
            <a:r>
              <a:rPr lang="ka-GE" sz="6600" dirty="0" smtClean="0"/>
              <a:t>სვანეთი </a:t>
            </a:r>
            <a:endParaRPr lang="en-US" sz="6600" dirty="0"/>
          </a:p>
        </p:txBody>
      </p:sp>
      <p:pic>
        <p:nvPicPr>
          <p:cNvPr id="1026" name="Picture 2" descr="C:\Users\xxx\Desktop\Suratebi\New\ZemoSvanetiHistoric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7620000" cy="3784600"/>
          </a:xfrm>
          <a:prstGeom prst="rect">
            <a:avLst/>
          </a:prstGeom>
          <a:noFill/>
        </p:spPr>
      </p:pic>
      <p:pic>
        <p:nvPicPr>
          <p:cNvPr id="1027" name="Picture 3" descr="C:\Users\xxx\Desktop\Suratebi\New\svane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9000" y="2857496"/>
            <a:ext cx="4545000" cy="40005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Tusheti</a:t>
            </a:r>
            <a:r>
              <a:rPr lang="en-US" sz="6000" dirty="0" smtClean="0"/>
              <a:t> - </a:t>
            </a:r>
            <a:r>
              <a:rPr lang="ka-GE" sz="6000" dirty="0" smtClean="0"/>
              <a:t>თუშეთი</a:t>
            </a:r>
            <a:endParaRPr lang="en-US" sz="6000" dirty="0"/>
          </a:p>
        </p:txBody>
      </p:sp>
      <p:pic>
        <p:nvPicPr>
          <p:cNvPr id="2050" name="Picture 2" descr="C:\Users\xxx\Desktop\Suratebi\New\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571612"/>
            <a:ext cx="6000750" cy="3929090"/>
          </a:xfrm>
          <a:prstGeom prst="rect">
            <a:avLst/>
          </a:prstGeom>
          <a:noFill/>
        </p:spPr>
      </p:pic>
      <p:pic>
        <p:nvPicPr>
          <p:cNvPr id="2052" name="Picture 4" descr="C:\Users\xxx\Desktop\Suratebi\New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414734" cy="3348036"/>
          </a:xfrm>
          <a:prstGeom prst="rect">
            <a:avLst/>
          </a:prstGeom>
          <a:noFill/>
        </p:spPr>
      </p:pic>
      <p:pic>
        <p:nvPicPr>
          <p:cNvPr id="2051" name="Picture 3" descr="C:\Users\xxx\Desktop\Suratebi\New\shatili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86175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8600" y="1066800"/>
            <a:ext cx="4267200" cy="3200400"/>
          </a:xfrm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264152" y="2514600"/>
            <a:ext cx="4575048" cy="3009900"/>
          </a:xfrm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National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arks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7200" y="11430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Sylfaen" pitchFamily="18" charset="0"/>
              </a:rPr>
              <a:t>  Tusheti National Park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248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Sylfaen" pitchFamily="18" charset="0"/>
              </a:rPr>
              <a:t>Borjomi-Kharagauli National Park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289446b41babde90f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9144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2051" name="Picture 3" descr="C:\Users\user\Desktop\2656946b41bac39bf6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99000" y="2209800"/>
            <a:ext cx="4211638" cy="31587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2052" name="Picture 4" descr="C:\Users\user\Desktop\52446b41baccf965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24400" y="2228850"/>
            <a:ext cx="4191001" cy="3143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2054" name="Picture 6" descr="C:\Users\user\Desktop\114949216346dadb7848340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9144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Golden Georgia Resorts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5486400"/>
            <a:ext cx="7696200" cy="12954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A great sense of freedom and well-being permeated me. All my tiredness had gone and I felt strong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enough to lift a mountain”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C:\Users\user\Desktop\238346b41bac857d4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914400"/>
            <a:ext cx="4267200" cy="32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" charset="0"/>
                <a:cs typeface="Arial" charset="0"/>
              </a:rPr>
              <a:t>Winter resorts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836613"/>
            <a:ext cx="4038600" cy="4754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ligraph" pitchFamily="2" charset="0"/>
              </a:rPr>
              <a:t>      Bakuriani</a:t>
            </a:r>
          </a:p>
          <a:p>
            <a:pPr eaLnBrk="1" hangingPunct="1"/>
            <a:endParaRPr lang="en-US" smtClean="0"/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836613"/>
            <a:ext cx="4038600" cy="4754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alligraph" pitchFamily="2" charset="0"/>
              </a:rPr>
              <a:t>        Gudauri</a:t>
            </a:r>
          </a:p>
          <a:p>
            <a:pPr eaLnBrk="1" hangingPunct="1"/>
            <a:endParaRPr lang="en-US" smtClean="0"/>
          </a:p>
        </p:txBody>
      </p:sp>
      <p:pic>
        <p:nvPicPr>
          <p:cNvPr id="25605" name="Picture 2" descr="C:\Users\user\Desktop\350px-Bakuriani_winter_resort,_Georg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4941888"/>
            <a:ext cx="52895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D:\!KETI\Desktop\Bakuriani_Wi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668463"/>
            <a:ext cx="40894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D:\!KETI\Desktop\gudauri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1668463"/>
            <a:ext cx="42545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D:\!KETI\Desktop\Gudauri Georgia 11404212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316413"/>
            <a:ext cx="312578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8313" y="-33338"/>
            <a:ext cx="8229600" cy="1143001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" charset="0"/>
                <a:cs typeface="Arial" charset="0"/>
              </a:rPr>
              <a:t>Batumi </a:t>
            </a:r>
          </a:p>
        </p:txBody>
      </p:sp>
      <p:pic>
        <p:nvPicPr>
          <p:cNvPr id="24579" name="Picture 2" descr="C:\Users\user\Desktop\250px-Batumi_University_Font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5213"/>
            <a:ext cx="3403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user\Desktop\250px-Batuuuuuuuuu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95738"/>
            <a:ext cx="3636963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user\Desktop\250px-Batumi_por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557463"/>
            <a:ext cx="35988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user\Desktop\300px-Batumi_Montage_by_Gaes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930275"/>
            <a:ext cx="3716338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46100" y="-242888"/>
            <a:ext cx="8229600" cy="1143001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Fiolex Girls" pitchFamily="34" charset="0"/>
              </a:rPr>
              <a:t>Signagi  /  Love city</a:t>
            </a:r>
          </a:p>
        </p:txBody>
      </p:sp>
      <p:pic>
        <p:nvPicPr>
          <p:cNvPr id="26627" name="Picture 4" descr="D:\!KETI\Desktop\img_9726-as-smart-object-1_05860a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96975"/>
            <a:ext cx="47164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D:\!KETI\Desktop\453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13" y="1196975"/>
            <a:ext cx="36734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D:\!KETI\Desktop\normal_signa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925" y="4076700"/>
            <a:ext cx="47148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D:\!KETI\Desktop\signag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076700"/>
            <a:ext cx="367188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Basic information:</a:t>
            </a:r>
          </a:p>
        </p:txBody>
      </p:sp>
      <p:pic>
        <p:nvPicPr>
          <p:cNvPr id="4099" name="Picture 3" descr="image_1501_BDM_Georgia_G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048000"/>
            <a:ext cx="47863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County Area - </a:t>
            </a:r>
            <a:r>
              <a:rPr lang="ka-GE" smtClean="0"/>
              <a:t>69,700 </a:t>
            </a:r>
            <a:r>
              <a:rPr lang="en-US" smtClean="0"/>
              <a:t>km</a:t>
            </a:r>
            <a:r>
              <a:rPr lang="ka-GE" smtClean="0"/>
              <a:t>²</a:t>
            </a: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mtClean="0"/>
              <a:t>Population – 3,5 million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Language – Georgian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1"/>
            <a:ext cx="7924800" cy="57911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Gamarjoba</a:t>
            </a:r>
            <a:r>
              <a:rPr lang="en-US" dirty="0" smtClean="0"/>
              <a:t> – Hello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Nakhvamdis</a:t>
            </a:r>
            <a:r>
              <a:rPr lang="en-US" dirty="0" smtClean="0"/>
              <a:t> – Good bye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Madloba</a:t>
            </a:r>
            <a:r>
              <a:rPr lang="en-US" dirty="0" smtClean="0"/>
              <a:t> – 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 </a:t>
            </a:r>
            <a:r>
              <a:rPr lang="en-US" dirty="0" err="1" smtClean="0"/>
              <a:t>var</a:t>
            </a:r>
            <a:r>
              <a:rPr lang="en-US" dirty="0" smtClean="0"/>
              <a:t> … - I am 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 </a:t>
            </a: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Polonetidan</a:t>
            </a:r>
            <a:r>
              <a:rPr lang="en-US" dirty="0" smtClean="0"/>
              <a:t> – I am from Poland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715000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Dziękuję</a:t>
            </a:r>
            <a:r>
              <a:rPr lang="en-US" dirty="0" smtClean="0"/>
              <a:t> </a:t>
            </a:r>
            <a:r>
              <a:rPr lang="en-US" sz="6000" b="1" dirty="0" smtClean="0"/>
              <a:t> !</a:t>
            </a:r>
            <a:br>
              <a:rPr lang="en-US" sz="6000" b="1" dirty="0" smtClean="0"/>
            </a:br>
            <a:r>
              <a:rPr lang="ka-GE" dirty="0" smtClean="0"/>
              <a:t> </a:t>
            </a:r>
            <a:r>
              <a:rPr lang="ka-GE" sz="6000" b="1" dirty="0" smtClean="0"/>
              <a:t>მადლობა</a:t>
            </a:r>
            <a:r>
              <a:rPr lang="en-US" sz="6000" b="1" dirty="0" smtClean="0"/>
              <a:t> !</a:t>
            </a:r>
            <a:br>
              <a:rPr lang="en-US" sz="6000" b="1" dirty="0" smtClean="0"/>
            </a:br>
            <a:r>
              <a:rPr lang="en-US" sz="6000" b="1" dirty="0" smtClean="0"/>
              <a:t>(</a:t>
            </a:r>
            <a:r>
              <a:rPr lang="en-US" sz="6000" b="1" dirty="0" err="1" smtClean="0"/>
              <a:t>Madloba</a:t>
            </a:r>
            <a:r>
              <a:rPr lang="en-US" sz="6000" b="1" dirty="0" smtClean="0"/>
              <a:t>)</a:t>
            </a:r>
            <a:r>
              <a:rPr lang="ka-GE" sz="6000" b="1" dirty="0" smtClean="0"/>
              <a:t/>
            </a:r>
            <a:br>
              <a:rPr lang="ka-GE" sz="6000" b="1" dirty="0" smtClean="0"/>
            </a:br>
            <a:r>
              <a:rPr lang="en-US" sz="6000" b="1" dirty="0" smtClean="0"/>
              <a:t>Thank you !</a:t>
            </a:r>
            <a:br>
              <a:rPr lang="en-US" sz="6000" b="1" dirty="0" smtClean="0"/>
            </a:br>
            <a:r>
              <a:rPr lang="en-US" sz="6000" b="1" dirty="0" smtClean="0"/>
              <a:t> </a:t>
            </a:r>
            <a:endParaRPr lang="en-US" sz="6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Georgian Alphabet </a:t>
            </a:r>
          </a:p>
        </p:txBody>
      </p:sp>
      <p:pic>
        <p:nvPicPr>
          <p:cNvPr id="5123" name="Content Placeholder 3" descr="georgian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857375"/>
            <a:ext cx="8001000" cy="4643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T b i l i s i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Win95BT" pitchFamily="18" charset="0"/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10000" y="3929066"/>
            <a:ext cx="5334000" cy="266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4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3886200"/>
            <a:ext cx="2971800" cy="2971800"/>
          </a:xfrm>
        </p:spPr>
      </p:pic>
      <p:pic>
        <p:nvPicPr>
          <p:cNvPr id="6149" name="Content Placeholder 3" descr="map_of_georgia - Copy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571625" y="1143000"/>
            <a:ext cx="5667375" cy="2690813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Win95BT" pitchFamily="18" charset="0"/>
              </a:rPr>
              <a:t>Old Tbilisi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Win95BT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29200" y="1219200"/>
            <a:ext cx="3936807" cy="1828800"/>
          </a:xfrm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2400" y="3505200"/>
            <a:ext cx="42164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21200" y="3352800"/>
            <a:ext cx="4470400" cy="335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2400" y="990599"/>
            <a:ext cx="4724400" cy="21742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mtClean="0"/>
              <a:t>King Vaxtang Gorgasali – The Builder</a:t>
            </a:r>
          </a:p>
        </p:txBody>
      </p:sp>
      <p:pic>
        <p:nvPicPr>
          <p:cNvPr id="9219" name="Content Placeholder 6" descr="e18391e1839de183a2e18390e1839ce18398e18399e183a3e183a0e18398-e183a5e183a3e183a9e18390-e18393e18390-e183a1e183a3e1839ce18398e183a2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1295400"/>
            <a:ext cx="4291012" cy="4876800"/>
          </a:xfrm>
        </p:spPr>
      </p:pic>
      <p:pic>
        <p:nvPicPr>
          <p:cNvPr id="9220" name="Content Placeholder 9" descr="16_8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77988"/>
            <a:ext cx="4289425" cy="3808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850" y="457200"/>
            <a:ext cx="4176713" cy="27098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657600"/>
            <a:ext cx="3960813" cy="2652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457200"/>
            <a:ext cx="4114800" cy="27368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463" y="3657600"/>
            <a:ext cx="4103687" cy="270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290</Words>
  <Application>Microsoft Office PowerPoint</Application>
  <PresentationFormat>On-screen Show (4:3)</PresentationFormat>
  <Paragraphs>73</Paragraphs>
  <Slides>41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Ana Ramazashvili</vt:lpstr>
      <vt:lpstr>G e o r g i a </vt:lpstr>
      <vt:lpstr>Georgia       –       Sakhartvelo  </vt:lpstr>
      <vt:lpstr>Basic information:</vt:lpstr>
      <vt:lpstr>Georgian Alphabet </vt:lpstr>
      <vt:lpstr>T b i l i s i</vt:lpstr>
      <vt:lpstr>Old Tbilisi</vt:lpstr>
      <vt:lpstr>King Vaxtang Gorgasali – The Builder</vt:lpstr>
      <vt:lpstr>Slide 9</vt:lpstr>
      <vt:lpstr>All Nationalities are free to their religion choice </vt:lpstr>
      <vt:lpstr>New architecture buildings </vt:lpstr>
      <vt:lpstr>T b i l i s o b a</vt:lpstr>
      <vt:lpstr>Georgian Food</vt:lpstr>
      <vt:lpstr>Mtsvadi &amp; Shoti</vt:lpstr>
      <vt:lpstr>Khachapuri</vt:lpstr>
      <vt:lpstr>Most delicious</vt:lpstr>
      <vt:lpstr>Slide 17</vt:lpstr>
      <vt:lpstr>Autumn</vt:lpstr>
      <vt:lpstr>Autumn</vt:lpstr>
      <vt:lpstr>Country of wine</vt:lpstr>
      <vt:lpstr>Sufra &amp; Tamada</vt:lpstr>
      <vt:lpstr>Every Part Of Georgia has it’s own local specifics</vt:lpstr>
      <vt:lpstr>How does their traditional clothes look because of their living conditions </vt:lpstr>
      <vt:lpstr>Georgian traditional dress</vt:lpstr>
      <vt:lpstr> “  All the ills of mankind,                                      All the tragic misfortunes that fill the history books,   All the political blunders, All the failures of the great leaders have arisen                      merely from a lack  of skill at dancing"  </vt:lpstr>
      <vt:lpstr>Georgian Folk Dance</vt:lpstr>
      <vt:lpstr>"Dancing is the loftiest, most moving, the most beautiful of the arts, because it is no mere translation or abstraction from life:</vt:lpstr>
      <vt:lpstr>Fafaxi</vt:lpstr>
      <vt:lpstr>Georgian Folk InstrumentsGeorgian Folk Instruments</vt:lpstr>
      <vt:lpstr>Slide 30</vt:lpstr>
      <vt:lpstr>Daira</vt:lpstr>
      <vt:lpstr>Georgian song “Chakrulo” was sent into cosmos by NASA in 1977</vt:lpstr>
      <vt:lpstr>Svaneti - სვანეთი </vt:lpstr>
      <vt:lpstr>Tusheti - თუშეთი</vt:lpstr>
      <vt:lpstr>National Parks</vt:lpstr>
      <vt:lpstr>Golden Georgia Resorts</vt:lpstr>
      <vt:lpstr>Winter resorts</vt:lpstr>
      <vt:lpstr>Batumi </vt:lpstr>
      <vt:lpstr>Signagi  /  Love city</vt:lpstr>
      <vt:lpstr>Gamarjoba – Hello  Nakhvamdis – Good bye  Madloba – Thank you  Me var … - I am …  Me var Polonetidan – I am from Poland  </vt:lpstr>
      <vt:lpstr>Dziękuję  !  მადლობა ! (Madloba) Thank you !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Ramazashvili</dc:title>
  <dc:creator>xxx</dc:creator>
  <cp:lastModifiedBy>xxx</cp:lastModifiedBy>
  <cp:revision>9</cp:revision>
  <dcterms:created xsi:type="dcterms:W3CDTF">2006-08-16T00:00:00Z</dcterms:created>
  <dcterms:modified xsi:type="dcterms:W3CDTF">2012-11-19T07:36:46Z</dcterms:modified>
</cp:coreProperties>
</file>